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023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16AA1289-2C93-0627-00A9-3D9656BDF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3273" y="0"/>
            <a:ext cx="9751096" cy="5251508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F36">
              <a:alpha val="7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457200" y="73152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kern="0" spc="400" dirty="0">
                <a:solidFill>
                  <a:srgbClr val="E8C4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MAGNIFICA HUMANITAS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457200" y="16002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Primera Encíclica del Papa León XIV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21945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8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la custodia de la persona humana en la era de la Inteligencia Artificial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200400" y="2834640"/>
            <a:ext cx="2743200" cy="36576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457200" y="3017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8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Firmada el 15 de mayo de 2026 · Publicada el 25 de mayo de 2026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3429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135.º aniversario de la Rerum Novarum de León XIII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Estructura de la Encíclica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capítulos + introducción y conclusión · 110 páginas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1417320"/>
            <a:ext cx="502920" cy="502920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365760" y="14173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46304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pensamiento dinámico fiel al Evangelio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65760" y="2075688"/>
            <a:ext cx="502920" cy="502920"/>
          </a:xfrm>
          <a:prstGeom prst="ellipse">
            <a:avLst/>
          </a:prstGeom>
          <a:solidFill>
            <a:srgbClr val="C97A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365760" y="20756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2121408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y principios de la Doctrina Social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65760" y="2734056"/>
            <a:ext cx="502920" cy="502920"/>
          </a:xfrm>
          <a:prstGeom prst="ellipse">
            <a:avLst/>
          </a:prstGeom>
          <a:solidFill>
            <a:srgbClr val="B05A2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365760" y="273405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779776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 y dominio. La persona humana ante la IA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65760" y="3392424"/>
            <a:ext cx="502920" cy="502920"/>
          </a:xfrm>
          <a:prstGeom prst="ellipse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365760" y="339242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438144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Custodiar lo humano en la transformación digital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5760" y="4050792"/>
            <a:ext cx="502920" cy="502920"/>
          </a:xfrm>
          <a:prstGeom prst="ellipse">
            <a:avLst/>
          </a:prstGeom>
          <a:solidFill>
            <a:srgbClr val="6B2A1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365760" y="40507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409651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Hacia una gobernanza justa de la tecnología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" name="Image 0" descr="https://upload.wikimedia.org/wikipedia/commons/thumb/9/92/Leon_XIV_Official_Portrait.jpg/440px-Leon_XIV_Official_Portrai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3840480" cy="51435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389120"/>
            <a:ext cx="3840480" cy="754380"/>
          </a:xfrm>
          <a:prstGeom prst="rect">
            <a:avLst/>
          </a:prstGeom>
          <a:solidFill>
            <a:srgbClr val="1A1F36">
              <a:alpha val="8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0" y="4407408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Papa León XIV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Papa Estadounidense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114800" y="32004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Papa y la IA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114800" y="1005840"/>
            <a:ext cx="73152" cy="41148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4343400" y="100584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Matemático y canonista de formación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114800" y="1627632"/>
            <a:ext cx="73152" cy="41148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4343400" y="1627632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Identificó la IA como la prioridad principal de su pontificado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114800" y="2249424"/>
            <a:ext cx="73152" cy="41148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9"/>
          <p:cNvSpPr/>
          <p:nvPr/>
        </p:nvSpPr>
        <p:spPr>
          <a:xfrm>
            <a:off x="4343400" y="2249424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pontífice en presentar personalmente una encíclica en el Vaticano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114800" y="2871216"/>
            <a:ext cx="73152" cy="41148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/>
          <p:nvPr/>
        </p:nvSpPr>
        <p:spPr>
          <a:xfrm>
            <a:off x="4343400" y="2871216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Firmó la encíclica el 15 de mayo de 2026, en el aniversario de la Rerum Novarum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114800" y="3493008"/>
            <a:ext cx="73152" cy="41148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3"/>
          <p:cNvSpPr/>
          <p:nvPr/>
        </p:nvSpPr>
        <p:spPr>
          <a:xfrm>
            <a:off x="4343400" y="3493008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Dirigida a los católicos y "toda persona de buena voluntad"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114800" y="4114800"/>
            <a:ext cx="73152" cy="41148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Text 15"/>
          <p:cNvSpPr/>
          <p:nvPr/>
        </p:nvSpPr>
        <p:spPr>
          <a:xfrm>
            <a:off x="4343400" y="411480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Recibió respaldo de líderes tecnológicos como el CEO de Anthropic</a:t>
            </a:r>
            <a:endParaRPr lang="en-US" sz="130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E64C17C-BCA3-AFC7-A972-7AF0A821F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50143"/>
            <a:ext cx="3840480" cy="54318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E7288EFC-47F2-A406-A7F0-4081859CA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30"/>
            <a:ext cx="9144000" cy="5135418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457200" y="3200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Elección Decisiva de la Humanidad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914400" y="10058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"La magnífica humanidad que Dios ha creado se encuentra hoy ante una elección decisiva"</a:t>
            </a:r>
            <a:endParaRPr lang="en-US" sz="1600" dirty="0">
              <a:highlight>
                <a:srgbClr val="FFFF00"/>
              </a:highlight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828800"/>
            <a:ext cx="3749040" cy="2743200"/>
          </a:xfrm>
          <a:prstGeom prst="rect">
            <a:avLst/>
          </a:prstGeom>
          <a:solidFill>
            <a:srgbClr val="7B3F1B">
              <a:alpha val="8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365760" y="182880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TORRE DE BABEL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377440"/>
            <a:ext cx="3474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Lógica de autosuficiencia y poder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como herramienta de dominio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Concentración tecnológica en pocas manos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Nuevas formas de esclavitud digital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Exclusión de los más frágiles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0" y="1828800"/>
            <a:ext cx="3749040" cy="2743200"/>
          </a:xfrm>
          <a:prstGeom prst="rect">
            <a:avLst/>
          </a:prstGeom>
          <a:solidFill>
            <a:srgbClr val="1A5C3A">
              <a:alpha val="8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5029200" y="182880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CIUDAD SANTA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166360" y="2377440"/>
            <a:ext cx="3474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 compartida y comunión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Tecnología al servicio de la dignidad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Conocimiento universal y accesible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Inclusión de los más vulnerables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orientada a la justicia y la paz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Text 1"/>
          <p:cNvSpPr/>
          <p:nvPr/>
        </p:nvSpPr>
        <p:spPr>
          <a:xfrm>
            <a:off x="3200400" y="274320"/>
            <a:ext cx="5577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Cap. I — Un Pensamiento Dinámico Fiel al Evangelio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3200400" y="1005840"/>
            <a:ext cx="5577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Doctrina Social de la Iglesia no es un manual de normas, sino un «camino de discernimiento comunitario» y una «teología de la comunión en la historia».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3200400" y="2075688"/>
            <a:ext cx="256032" cy="256032"/>
          </a:xfrm>
          <a:prstGeom prst="ellipse">
            <a:avLst/>
          </a:prstGeom>
          <a:solidFill>
            <a:srgbClr val="3D45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4"/>
          <p:cNvSpPr/>
          <p:nvPr/>
        </p:nvSpPr>
        <p:spPr>
          <a:xfrm>
            <a:off x="3319272" y="2203704"/>
            <a:ext cx="365760" cy="0"/>
          </a:xfrm>
          <a:prstGeom prst="line">
            <a:avLst/>
          </a:prstGeom>
          <a:noFill/>
          <a:ln w="12700">
            <a:solidFill>
              <a:srgbClr val="3D45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3703320" y="2039112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1891  León XIII — Rerum Novarum — Trabajo y dignidad obrera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200400" y="2624328"/>
            <a:ext cx="256032" cy="256032"/>
          </a:xfrm>
          <a:prstGeom prst="ellipse">
            <a:avLst/>
          </a:prstGeom>
          <a:solidFill>
            <a:srgbClr val="3D45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3319272" y="2752344"/>
            <a:ext cx="365760" cy="0"/>
          </a:xfrm>
          <a:prstGeom prst="line">
            <a:avLst/>
          </a:prstGeom>
          <a:noFill/>
          <a:ln w="12700">
            <a:solidFill>
              <a:srgbClr val="3D45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3703320" y="2587752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1931  Pío XI — Quadragesimo Anno — Bien común y solidaridad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200400" y="3172968"/>
            <a:ext cx="256032" cy="256032"/>
          </a:xfrm>
          <a:prstGeom prst="ellipse">
            <a:avLst/>
          </a:prstGeom>
          <a:solidFill>
            <a:srgbClr val="3D45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0"/>
          <p:cNvSpPr/>
          <p:nvPr/>
        </p:nvSpPr>
        <p:spPr>
          <a:xfrm>
            <a:off x="3319272" y="3300984"/>
            <a:ext cx="365760" cy="0"/>
          </a:xfrm>
          <a:prstGeom prst="line">
            <a:avLst/>
          </a:prstGeom>
          <a:noFill/>
          <a:ln w="12700">
            <a:solidFill>
              <a:srgbClr val="3D45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/>
          <p:nvPr/>
        </p:nvSpPr>
        <p:spPr>
          <a:xfrm>
            <a:off x="3703320" y="3136392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1961  Juan XXIII — Mater et Magistra — Justicia social moderna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200400" y="3721608"/>
            <a:ext cx="256032" cy="256032"/>
          </a:xfrm>
          <a:prstGeom prst="ellipse">
            <a:avLst/>
          </a:prstGeom>
          <a:solidFill>
            <a:srgbClr val="3D45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3"/>
          <p:cNvSpPr/>
          <p:nvPr/>
        </p:nvSpPr>
        <p:spPr>
          <a:xfrm>
            <a:off x="3319272" y="3849624"/>
            <a:ext cx="365760" cy="0"/>
          </a:xfrm>
          <a:prstGeom prst="line">
            <a:avLst/>
          </a:prstGeom>
          <a:noFill/>
          <a:ln w="12700">
            <a:solidFill>
              <a:srgbClr val="3D45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4"/>
          <p:cNvSpPr/>
          <p:nvPr/>
        </p:nvSpPr>
        <p:spPr>
          <a:xfrm>
            <a:off x="3703320" y="3685032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  Francisco — Laudato Si' — Ecología integral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200400" y="4270248"/>
            <a:ext cx="256032" cy="256032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6"/>
          <p:cNvSpPr/>
          <p:nvPr/>
        </p:nvSpPr>
        <p:spPr>
          <a:xfrm>
            <a:off x="3319272" y="4398264"/>
            <a:ext cx="365760" cy="0"/>
          </a:xfrm>
          <a:prstGeom prst="line">
            <a:avLst/>
          </a:prstGeom>
          <a:noFill/>
          <a:ln w="12700">
            <a:solidFill>
              <a:srgbClr val="C997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7"/>
          <p:cNvSpPr/>
          <p:nvPr/>
        </p:nvSpPr>
        <p:spPr>
          <a:xfrm>
            <a:off x="3703320" y="4233672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3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 León XIV — Magnifica Humanitas — IA y dignidad humana</a:t>
            </a:r>
            <a:endParaRPr lang="en-US" sz="120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AD6CA63-6550-FEE3-8671-822E726E4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" y="726948"/>
            <a:ext cx="2845090" cy="16596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457200" y="27432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Cap. II — Dignidad Humana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457200" y="9144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la Doctrina Social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457200" y="1417320"/>
            <a:ext cx="5029200" cy="731520"/>
          </a:xfrm>
          <a:prstGeom prst="rect">
            <a:avLst/>
          </a:prstGeom>
          <a:solidFill>
            <a:srgbClr val="3D4568">
              <a:alpha val="7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502920" y="1463040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973A"/>
                </a:solidFill>
              </a:rPr>
              <a:t>✦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453896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Imagen de Dios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1764792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dignidad humana no se adquiere ni se merece — es inherente e inalienable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" y="2258568"/>
            <a:ext cx="5029200" cy="731520"/>
          </a:xfrm>
          <a:prstGeom prst="rect">
            <a:avLst/>
          </a:prstGeom>
          <a:solidFill>
            <a:srgbClr val="3D4568">
              <a:alpha val="7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502920" y="2304288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973A"/>
                </a:solidFill>
              </a:rPr>
              <a:t>✦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14400" y="2295144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Derechos Inviolables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14400" y="2606040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primero es el derecho a la vida desde la concepción hasta su final natural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57200" y="3099816"/>
            <a:ext cx="5029200" cy="731520"/>
          </a:xfrm>
          <a:prstGeom prst="rect">
            <a:avLst/>
          </a:prstGeom>
          <a:solidFill>
            <a:srgbClr val="3D4568">
              <a:alpha val="7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/>
          <p:nvPr/>
        </p:nvSpPr>
        <p:spPr>
          <a:xfrm>
            <a:off x="502920" y="3145536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973A"/>
                </a:solidFill>
              </a:rPr>
              <a:t>✦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14400" y="3136392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Derechos de las Minorías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914400" y="3447288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 atención a las mujeres: exige decisiones concretas en leyes, trabajo y educación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57200" y="3941064"/>
            <a:ext cx="5029200" cy="731520"/>
          </a:xfrm>
          <a:prstGeom prst="rect">
            <a:avLst/>
          </a:prstGeom>
          <a:solidFill>
            <a:srgbClr val="3D4568">
              <a:alpha val="7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6"/>
          <p:cNvSpPr/>
          <p:nvPr/>
        </p:nvSpPr>
        <p:spPr>
          <a:xfrm>
            <a:off x="502920" y="3986784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973A"/>
                </a:solidFill>
              </a:rPr>
              <a:t>✦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914400" y="3977640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un recurso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914400" y="4288536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presión tecnológica no puede reducir a la persona a 'lo que produce o realiza'</a:t>
            </a:r>
            <a:endParaRPr lang="en-US" sz="1100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8C17404-4751-0875-7DDA-269AC922AD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86" r="19513"/>
          <a:stretch>
            <a:fillRect/>
          </a:stretch>
        </p:blipFill>
        <p:spPr>
          <a:xfrm>
            <a:off x="5693609" y="1390902"/>
            <a:ext cx="3187229" cy="33239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A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5 Principios de la Doctrina Social de la Iglesia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Cap. II — Aplicados a la era digital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1298448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365760" y="1298448"/>
            <a:ext cx="64008" cy="10058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502920" y="1554480"/>
            <a:ext cx="475488" cy="475488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502920" y="155448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138988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 Común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97280" y="17373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Ningún proyecto puede eliminar o someter a una nación — es gravemente inmoral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246888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365760" y="2468880"/>
            <a:ext cx="64008" cy="1005840"/>
          </a:xfrm>
          <a:prstGeom prst="rect">
            <a:avLst/>
          </a:prstGeom>
          <a:solidFill>
            <a:srgbClr val="C97A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502920" y="2724912"/>
            <a:ext cx="475488" cy="475488"/>
          </a:xfrm>
          <a:prstGeom prst="ellipse">
            <a:avLst/>
          </a:prstGeom>
          <a:solidFill>
            <a:srgbClr val="C97A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502920" y="272491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5603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Destino Universal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97280" y="2907792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tecnología no debe concentrarse en manos de pocos; la brecha digital es una injusticia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65760" y="3639312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365760" y="3639312"/>
            <a:ext cx="64008" cy="100584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502920" y="3895344"/>
            <a:ext cx="475488" cy="475488"/>
          </a:xfrm>
          <a:prstGeom prst="ellipse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502920" y="389534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73075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Subsidiariedad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97280" y="407822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Superar el paternalismo digital en favor de la corresponsabilidad y autonomía local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937760" y="1298448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4937760" y="1298448"/>
            <a:ext cx="64008" cy="1005840"/>
          </a:xfrm>
          <a:prstGeom prst="rect">
            <a:avLst/>
          </a:prstGeom>
          <a:solidFill>
            <a:srgbClr val="3D45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5074920" y="1554480"/>
            <a:ext cx="475488" cy="475488"/>
          </a:xfrm>
          <a:prstGeom prst="ellipse">
            <a:avLst/>
          </a:prstGeom>
          <a:solidFill>
            <a:srgbClr val="3D45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5074920" y="155448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669280" y="138988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Solidaridad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669280" y="17373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Principio y virtud que se opone a la indiferencia digital y cuida a generaciones futuras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937760" y="2468880"/>
            <a:ext cx="42062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4937760" y="2468880"/>
            <a:ext cx="64008" cy="1005840"/>
          </a:xfrm>
          <a:prstGeom prst="rect">
            <a:avLst/>
          </a:prstGeom>
          <a:solidFill>
            <a:srgbClr val="3A5C6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5074920" y="2724912"/>
            <a:ext cx="475488" cy="475488"/>
          </a:xfrm>
          <a:prstGeom prst="ellipse">
            <a:avLst/>
          </a:prstGeom>
          <a:solidFill>
            <a:srgbClr val="3A5C6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1" name="Text 29"/>
          <p:cNvSpPr/>
          <p:nvPr/>
        </p:nvSpPr>
        <p:spPr>
          <a:xfrm>
            <a:off x="5074920" y="272491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669280" y="25603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Justicia Social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669280" y="2907792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migrantes son el 'banco de pruebas': la IA debe proteger a los más frágiles, no excluirlos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EAD701F0-B8C9-49A0-AED8-7A4FBD30E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5760" y="274320"/>
            <a:ext cx="5303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Cap. III — La IA No Es Moralmente Neutra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65760" y="10515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«La tecnología asume el rostro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quien la concibe, la financia,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regula y la utiliza»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65760" y="2221992"/>
            <a:ext cx="320040" cy="32004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365760" y="222199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!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22960" y="21488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Paradigma tecnocrático: toda decisión dictada por eficiencia y beneficio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65760" y="2770632"/>
            <a:ext cx="320040" cy="32004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365760" y="27706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!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22960" y="26974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Opacidad algorítmica que elude el control público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65760" y="3319272"/>
            <a:ext cx="320040" cy="32004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365760" y="33192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!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22960" y="324612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Patentes, algoritmos y datos concentrados en pocas empresas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65760" y="3867912"/>
            <a:ext cx="320040" cy="32004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3"/>
          <p:cNvSpPr/>
          <p:nvPr/>
        </p:nvSpPr>
        <p:spPr>
          <a:xfrm>
            <a:off x="365760" y="38679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!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22960" y="37947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Nuevas dependencias, exclusiones y manipulaciones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65760" y="4416552"/>
            <a:ext cx="320040" cy="32004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6"/>
          <p:cNvSpPr/>
          <p:nvPr/>
        </p:nvSpPr>
        <p:spPr>
          <a:xfrm>
            <a:off x="365760" y="441655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!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22960" y="43434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en decisiones que afectan vida, reputación y oportunidades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IA vs. Inteligencia Humana: Una Distinción Fundamental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3840480" cy="3931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365760" y="914400"/>
            <a:ext cx="3840480" cy="502920"/>
          </a:xfrm>
          <a:prstGeom prst="rect">
            <a:avLst/>
          </a:prstGeom>
          <a:solidFill>
            <a:srgbClr val="3D45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365760" y="91440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HUMANA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508760"/>
            <a:ext cx="35661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Conoce desde dentro la experiencia del cuerpo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Vive la alegría y el dolor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 el trabajo y el amor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Asume responsabilidad moral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conciencia y espiritualidad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Creada a imagen y semejanza de Dios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97680" y="2286000"/>
            <a:ext cx="548640" cy="548640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4297680" y="22860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VS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37760" y="914400"/>
            <a:ext cx="3840480" cy="3931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4937760" y="914400"/>
            <a:ext cx="3840480" cy="50292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4937760" y="91440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074920" y="1508760"/>
            <a:ext cx="35661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Procesa datos y patrones estadísticos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experimenta el sufrimiento ni el gozo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Carece de conciencia propia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 responsabilidad moral intrínseca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Asume el 'rostro' de quien la programa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 poderosa, no sujeto de derechos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2860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Cap. IV — Custodiar lo Humano en la Transformación Digital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" y="841248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ámbitos decisivos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365760" y="1417320"/>
            <a:ext cx="2651760" cy="3520440"/>
          </a:xfrm>
          <a:prstGeom prst="rect">
            <a:avLst/>
          </a:prstGeom>
          <a:solidFill>
            <a:srgbClr val="3D4568">
              <a:alpha val="8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365760" y="1417320"/>
            <a:ext cx="2651760" cy="64008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1303020" y="1645920"/>
            <a:ext cx="777240" cy="777240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303020" y="164592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⚖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57200" y="256032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VERDAD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2920" y="306324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8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calidad de la comunicación pública está ligada a la confianza social. Exige educación crítica y responsabilidad ante la desinformación y las noticias falsas.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383280" y="1417320"/>
            <a:ext cx="2651760" cy="3520440"/>
          </a:xfrm>
          <a:prstGeom prst="rect">
            <a:avLst/>
          </a:prstGeom>
          <a:solidFill>
            <a:srgbClr val="3D4568">
              <a:alpha val="8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3383280" y="1417320"/>
            <a:ext cx="2651760" cy="64008"/>
          </a:xfrm>
          <a:prstGeom prst="rect">
            <a:avLst/>
          </a:prstGeom>
          <a:solidFill>
            <a:srgbClr val="2E8B5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4320540" y="164592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4320540" y="164592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⚙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56032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TRABAJO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0440" y="306324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8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automatización puede desplazar a millones de trabajadores. La IA no puede justificar sacrificar empleos solo por maximizar productividad y reducir costos laborales.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0" y="1417320"/>
            <a:ext cx="2651760" cy="3520440"/>
          </a:xfrm>
          <a:prstGeom prst="rect">
            <a:avLst/>
          </a:prstGeom>
          <a:solidFill>
            <a:srgbClr val="3D4568">
              <a:alpha val="8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6400800" y="1417320"/>
            <a:ext cx="2651760" cy="64008"/>
          </a:xfrm>
          <a:prstGeom prst="rect">
            <a:avLst/>
          </a:prstGeom>
          <a:solidFill>
            <a:srgbClr val="4169E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7338060" y="1645920"/>
            <a:ext cx="777240" cy="777240"/>
          </a:xfrm>
          <a:prstGeom prst="ellipse">
            <a:avLst/>
          </a:prstGeom>
          <a:solidFill>
            <a:srgbClr val="4169E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7338060" y="164592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✦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492240" y="256032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LIBERTAD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37960" y="306324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8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algoritmo que predice y moldea comportamientos amenaza la autonomía personal. La persona no puede quedar reducida a datos o ser manipulada por sistemas opacos.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297680" y="274320"/>
            <a:ext cx="4572000" cy="4572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5" name="Shape 2"/>
          <p:cNvSpPr/>
          <p:nvPr/>
        </p:nvSpPr>
        <p:spPr>
          <a:xfrm>
            <a:off x="4297680" y="274320"/>
            <a:ext cx="4572000" cy="73152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4434840" y="45720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IA y el Futuro del Trabajo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4434840" y="1143000"/>
            <a:ext cx="914400" cy="3200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4434840" y="114300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Amenaza real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0" y="114300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Millones de trabajadores podrían quedar desplazados por la automatización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434840" y="1801368"/>
            <a:ext cx="914400" cy="3200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4434840" y="1801368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 moral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486400" y="1801368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aceptable sacrificar empleos únicamente para maximizar productividad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434840" y="2459736"/>
            <a:ext cx="914400" cy="3200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/>
          <p:nvPr/>
        </p:nvSpPr>
        <p:spPr>
          <a:xfrm>
            <a:off x="4434840" y="2459736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Herencia de la Rerum Novarum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5486400" y="2459736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 la preocupación de León XIII por la dignidad del trabajador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434840" y="3118104"/>
            <a:ext cx="914400" cy="3200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Text 14"/>
          <p:cNvSpPr/>
          <p:nvPr/>
        </p:nvSpPr>
        <p:spPr>
          <a:xfrm>
            <a:off x="4434840" y="3118104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Solución propuesta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486400" y="3118104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Políticas de transición justa, alfabetización digital y protección de los trabajadores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434840" y="3776472"/>
            <a:ext cx="914400" cy="3200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Text 17"/>
          <p:cNvSpPr/>
          <p:nvPr/>
        </p:nvSpPr>
        <p:spPr>
          <a:xfrm>
            <a:off x="4434840" y="3776472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 empresarial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5486400" y="3776472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empresas tecnológicas deben evaluar el impacto humano y social de la IA</a:t>
            </a:r>
            <a:endParaRPr lang="en-US" sz="1200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7BAADA5-3B3A-4B6C-FED1-688E923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9330"/>
          <a:stretch>
            <a:fillRect/>
          </a:stretch>
        </p:blipFill>
        <p:spPr>
          <a:xfrm>
            <a:off x="-1249960" y="62865"/>
            <a:ext cx="5547640" cy="5080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" cy="514350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IA y el Uso de la Fuerza: Una Línea Roja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1188720"/>
          </a:xfrm>
          <a:prstGeom prst="rect">
            <a:avLst/>
          </a:prstGeom>
          <a:solidFill>
            <a:srgbClr val="7B3F1B">
              <a:alpha val="8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594360" y="1051560"/>
            <a:ext cx="7955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«Es no permisible delegar decisiones letales e irreversibles a sistemas de Inteligencia Artificial»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57200" y="2377440"/>
            <a:ext cx="4023360" cy="1097280"/>
          </a:xfrm>
          <a:prstGeom prst="rect">
            <a:avLst/>
          </a:prstGeom>
          <a:solidFill>
            <a:srgbClr val="3D4568">
              <a:alpha val="6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594360" y="246888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Superar la 'guerra justa'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285292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concepto ha sido invocado con demasiada frecuencia para justificar cualquier conflicto armado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54880" y="2377440"/>
            <a:ext cx="4023360" cy="1097280"/>
          </a:xfrm>
          <a:prstGeom prst="rect">
            <a:avLst/>
          </a:prstGeom>
          <a:solidFill>
            <a:srgbClr val="3D4568">
              <a:alpha val="6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4892040" y="246888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Armas autónomas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892040" y="285292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Ningún algoritmo puede tomar decisiones de vida o muerte; esto viola la dignidad humana fundamental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639312"/>
            <a:ext cx="4023360" cy="1097280"/>
          </a:xfrm>
          <a:prstGeom prst="rect">
            <a:avLst/>
          </a:prstGeom>
          <a:solidFill>
            <a:srgbClr val="3D4568">
              <a:alpha val="6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594360" y="3730752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 humana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4114800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decisión letal debe pasar por la conciencia y responsabilidad de una persona humana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54880" y="3639312"/>
            <a:ext cx="4023360" cy="1097280"/>
          </a:xfrm>
          <a:prstGeom prst="rect">
            <a:avLst/>
          </a:prstGeom>
          <a:solidFill>
            <a:srgbClr val="3D4568">
              <a:alpha val="6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4892040" y="3730752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 como prioridad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92040" y="4114800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debe orientarse hacia la paz, la reconciliación y la resolución no violenta de conflictos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5760" y="18288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Cap. V — Hacia una Gobernanza Justa de la Tecnología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4297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365760" y="1143000"/>
            <a:ext cx="502920" cy="109728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365760" y="1143000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1280160"/>
            <a:ext cx="3520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Dignidad de la Persona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1645920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 primordial para evaluar todo desarrollo tecnológico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2395728"/>
            <a:ext cx="4297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365760" y="2395728"/>
            <a:ext cx="502920" cy="1097280"/>
          </a:xfrm>
          <a:prstGeom prst="rect">
            <a:avLst/>
          </a:prstGeom>
          <a:solidFill>
            <a:srgbClr val="C97A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365760" y="2395728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05840" y="2532888"/>
            <a:ext cx="3520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Destino Universal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05840" y="2898648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bienes digitales deben ser accesibles para todos los pueblos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5760" y="3648456"/>
            <a:ext cx="4297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365760" y="3648456"/>
            <a:ext cx="502920" cy="1097280"/>
          </a:xfrm>
          <a:prstGeom prst="rect">
            <a:avLst/>
          </a:prstGeom>
          <a:solidFill>
            <a:srgbClr val="7B3F1B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365760" y="3648456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005840" y="3785616"/>
            <a:ext cx="3520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Opción por los Pobres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4151376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Prioridad a los excluidos de la revolución digital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983480" y="1143000"/>
            <a:ext cx="4297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4983480" y="1143000"/>
            <a:ext cx="502920" cy="1097280"/>
          </a:xfrm>
          <a:prstGeom prst="rect">
            <a:avLst/>
          </a:prstGeom>
          <a:solidFill>
            <a:srgbClr val="2E8B5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4983480" y="1143000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623560" y="1280160"/>
            <a:ext cx="3520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de la Casa Común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623560" y="1645920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no puede ignorar su impacto ambiental y ecológico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983480" y="2395728"/>
            <a:ext cx="429768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4983480" y="2395728"/>
            <a:ext cx="502920" cy="1097280"/>
          </a:xfrm>
          <a:prstGeom prst="rect">
            <a:avLst/>
          </a:prstGeom>
          <a:solidFill>
            <a:srgbClr val="1A5C8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4983480" y="2395728"/>
            <a:ext cx="502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623560" y="2532888"/>
            <a:ext cx="3520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Paz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623560" y="2898648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tecnología debe orientarse a la reconciliación y la fraternidad universal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F6944BC-695F-D78E-0B07-3186196FE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868" y="0"/>
            <a:ext cx="3894132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2743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Llamado a «Desarmar la IA»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365760" y="96012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8C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«impedirle el dominio sobre lo humano»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1508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📋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14400" y="150876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Planificación responsable con evaluaciones de impacto humano y social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65760" y="20756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🤝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207568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Inclusión de los más frágiles en el diseño y acceso a la tecnología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365760" y="264261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📚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14400" y="26426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digital para todos, especialmente para comunidades vulnerables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65760" y="320954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🔬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14400" y="320954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Investigación e industria orientadas a la justicia y la paz, no solo al lucro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65760" y="37764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🏛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914400" y="37764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Regulación pública y transparencia algorítmica como derechos ciudadanos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65760" y="4343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⛪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14400" y="4343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Iglesia también debe hacer un examen de conciencia sobre sus estructuras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F36">
              <a:alpha val="65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Construir en el Bien · Permanecer Humanos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14400" y="1280160"/>
            <a:ext cx="7315200" cy="1554480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97280" y="1325880"/>
            <a:ext cx="69494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E8C4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«Evitemos las palabras que humillan o enfrentan. Optemos por la claridad que ilumina y la franqueza que abre caminos. No bendigamos entusiasmos ingenuos ni alimentemos miedos estériles.»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14400" y="29260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Papa León XIV, Magnifica Humanitas, n. 15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14400" y="3429000"/>
            <a:ext cx="320040" cy="320040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371600" y="3410712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tecnología no es neutral — asume el rostro de quienes la crean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14400" y="3886200"/>
            <a:ext cx="320040" cy="320040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1371600" y="3867912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dignidad humana es el criterio supremo de discernimiento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14400" y="4343400"/>
            <a:ext cx="320040" cy="320040"/>
          </a:xfrm>
          <a:prstGeom prst="ellipse">
            <a:avLst/>
          </a:prstGeom>
          <a:solidFill>
            <a:srgbClr val="C9973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1371600" y="4325112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debe servir a la humanidad, no dominarla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1243</Words>
  <Application>Microsoft Office PowerPoint</Application>
  <PresentationFormat>Presentación en pantalla (16:9)</PresentationFormat>
  <Paragraphs>191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Magnifica Humanitas - León XIV</dc:title>
  <dc:subject>PptxGenJS Presentation</dc:subject>
  <dc:creator>PptxGenJS</dc:creator>
  <cp:lastModifiedBy>Sergio Cardona Patau</cp:lastModifiedBy>
  <cp:revision>3</cp:revision>
  <dcterms:created xsi:type="dcterms:W3CDTF">2026-06-06T19:34:16Z</dcterms:created>
  <dcterms:modified xsi:type="dcterms:W3CDTF">2026-06-10T09:23:16Z</dcterms:modified>
</cp:coreProperties>
</file>